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9" r:id="rId3"/>
    <p:sldId id="280" r:id="rId4"/>
    <p:sldId id="281" r:id="rId5"/>
    <p:sldId id="282" r:id="rId6"/>
    <p:sldId id="257" r:id="rId7"/>
    <p:sldId id="258" r:id="rId8"/>
    <p:sldId id="259" r:id="rId9"/>
    <p:sldId id="283" r:id="rId10"/>
    <p:sldId id="260" r:id="rId11"/>
    <p:sldId id="267" r:id="rId12"/>
    <p:sldId id="266" r:id="rId13"/>
    <p:sldId id="272" r:id="rId14"/>
    <p:sldId id="273" r:id="rId15"/>
    <p:sldId id="274" r:id="rId16"/>
    <p:sldId id="275" r:id="rId17"/>
    <p:sldId id="278" r:id="rId18"/>
    <p:sldId id="276" r:id="rId19"/>
    <p:sldId id="277" r:id="rId20"/>
    <p:sldId id="263" r:id="rId21"/>
    <p:sldId id="264" r:id="rId22"/>
    <p:sldId id="265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100" d="100"/>
          <a:sy n="100" d="100"/>
        </p:scale>
        <p:origin x="2504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82191-CB9B-492B-82B8-4276893B1BA6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490B5-3D03-4DDA-9FF3-BC55AB1D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490B5-3D03-4DDA-9FF3-BC55AB1DFB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7825" y="511175"/>
            <a:ext cx="3490913" cy="2617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B58B2C-A7B1-E24D-9A92-32AA9A373469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9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91CB40-71ED-A346-98C7-A677756C224A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68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075" y="6340175"/>
            <a:ext cx="3591777" cy="4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0" y="-30600"/>
            <a:ext cx="8941499" cy="6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009EC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009EC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5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2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0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D0FE-AD0B-4606-8C27-5E663BDB0B98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4FBCC-E5EF-4886-9E13-D0B274C35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6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sys.com/product/ric-m-radio-ipcommunications-module/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://www.dhs.gov/science-and-technology/can-you-hear-me-no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ristinewireless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57" y="1782857"/>
            <a:ext cx="3926995" cy="3170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458200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5288"/>
                </a:solidFill>
              </a:rPr>
              <a:t>The Benefits of Migrating to an Internet-Protocol Based System</a:t>
            </a:r>
            <a:endParaRPr lang="en-US" sz="4000" dirty="0">
              <a:solidFill>
                <a:srgbClr val="00528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441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Presented by Richard Brockway</a:t>
            </a:r>
          </a:p>
          <a:p>
            <a:r>
              <a:rPr lang="en-US" sz="2400" dirty="0" smtClean="0"/>
              <a:t>Christine Wireless, Inc.</a:t>
            </a:r>
          </a:p>
        </p:txBody>
      </p:sp>
      <p:pic>
        <p:nvPicPr>
          <p:cNvPr id="1026" name="Picture 2" descr="RIC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27861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00600"/>
            <a:ext cx="4038600" cy="17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RIC-M Capabilities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>
            <a:normAutofit fontScale="70000" lnSpcReduction="20000"/>
          </a:bodyPr>
          <a:lstStyle/>
          <a:p>
            <a:pPr marL="36576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 smtClean="0">
                <a:effectLst/>
              </a:rPr>
              <a:t>• Digital Project 25 voice (Encrypted and unencrypted)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Analog Voice (4 wire E&amp;M)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Confirmed and Unconfirmed Project 25 data including Over-      the-Air-Rekey (OTAR) messages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Virtual Com port for remote Radio Service Software (RSS) application via Internet-Protocol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Remote Control of connected Base Station equipment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Conventional Control and Signaling (TSBKs)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Authenticated Remote Firmware Update via Internet-Protocol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Connects to Conventional Motorola ASTRO™ system elements with and without V.24 board.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Interconnects via Internet, private intranet, satellite, cellular and Virtual Private Networks (VPN).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• Web-based (browser) setup and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Project 25 TIA Standards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RIC-M is compliant with the Project 25 TIA-102.BAHA published standard.</a:t>
            </a:r>
          </a:p>
          <a:p>
            <a:r>
              <a:rPr lang="en-US" dirty="0" smtClean="0"/>
              <a:t>RIC-M also incorporates Project 25 TIA Draft Standards for:</a:t>
            </a:r>
          </a:p>
          <a:p>
            <a:pPr lvl="1"/>
            <a:r>
              <a:rPr lang="en-US" dirty="0" smtClean="0"/>
              <a:t>Packet Data</a:t>
            </a:r>
          </a:p>
          <a:p>
            <a:pPr lvl="1"/>
            <a:r>
              <a:rPr lang="en-US" dirty="0" smtClean="0"/>
              <a:t>TIA-102.BAHA-A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5288"/>
                </a:solidFill>
              </a:rPr>
              <a:t>RIC-M Network Application</a:t>
            </a:r>
            <a:endParaRPr lang="en-US" dirty="0">
              <a:solidFill>
                <a:srgbClr val="005288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914400"/>
            <a:ext cx="8458200" cy="0"/>
          </a:xfrm>
          <a:prstGeom prst="line">
            <a:avLst/>
          </a:prstGeom>
          <a:ln w="38100">
            <a:solidFill>
              <a:srgbClr val="002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203199" y="2057400"/>
            <a:ext cx="5538177" cy="42878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endParaRPr lang="en-US" sz="2000" kern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8368" y="993531"/>
            <a:ext cx="8369301" cy="108145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defRPr/>
            </a:pPr>
            <a:endParaRPr lang="en-US" sz="2200" i="1" kern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1" y="993775"/>
            <a:ext cx="7261098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8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5288"/>
                </a:solidFill>
              </a:rPr>
              <a:t>PDR-3500™/</a:t>
            </a:r>
            <a:r>
              <a:rPr lang="en-US" dirty="0" err="1" smtClean="0">
                <a:solidFill>
                  <a:srgbClr val="005288"/>
                </a:solidFill>
              </a:rPr>
              <a:t>Codan</a:t>
            </a:r>
            <a:r>
              <a:rPr lang="en-US" dirty="0" smtClean="0">
                <a:solidFill>
                  <a:srgbClr val="005288"/>
                </a:solidFill>
              </a:rPr>
              <a:t> Base Station/</a:t>
            </a:r>
            <a:r>
              <a:rPr lang="en-US" dirty="0" err="1" smtClean="0">
                <a:solidFill>
                  <a:srgbClr val="005288"/>
                </a:solidFill>
              </a:rPr>
              <a:t>Zetron</a:t>
            </a:r>
            <a:r>
              <a:rPr lang="en-US" dirty="0" smtClean="0">
                <a:solidFill>
                  <a:srgbClr val="005288"/>
                </a:solidFill>
              </a:rPr>
              <a:t> Console with RIC-M</a:t>
            </a:r>
            <a:endParaRPr lang="en-US" dirty="0">
              <a:solidFill>
                <a:srgbClr val="00528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468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5288"/>
                </a:solidFill>
              </a:rPr>
              <a:t>Quantar</a:t>
            </a:r>
            <a:r>
              <a:rPr lang="en-US" dirty="0" smtClean="0">
                <a:solidFill>
                  <a:srgbClr val="005288"/>
                </a:solidFill>
              </a:rPr>
              <a:t>™/</a:t>
            </a:r>
            <a:r>
              <a:rPr lang="en-US" dirty="0" err="1" smtClean="0">
                <a:solidFill>
                  <a:srgbClr val="005288"/>
                </a:solidFill>
              </a:rPr>
              <a:t>Codan</a:t>
            </a:r>
            <a:r>
              <a:rPr lang="en-US" dirty="0" smtClean="0">
                <a:solidFill>
                  <a:srgbClr val="005288"/>
                </a:solidFill>
              </a:rPr>
              <a:t> Base Station/Telex-Bosch Dispatch Console/RIC-M</a:t>
            </a:r>
            <a:endParaRPr lang="en-US" dirty="0">
              <a:solidFill>
                <a:srgbClr val="00528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968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5288"/>
                </a:solidFill>
              </a:rPr>
              <a:t>PDR-3500™/ICOM Base Station/Catalyst Dispatch Console/RIC-M</a:t>
            </a:r>
            <a:endParaRPr lang="en-US" dirty="0">
              <a:solidFill>
                <a:srgbClr val="00528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077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5288"/>
                </a:solidFill>
              </a:rPr>
              <a:t>Quantar</a:t>
            </a:r>
            <a:r>
              <a:rPr lang="en-US" dirty="0" smtClean="0">
                <a:solidFill>
                  <a:srgbClr val="005288"/>
                </a:solidFill>
              </a:rPr>
              <a:t>™/ICOM Base Station/</a:t>
            </a:r>
            <a:r>
              <a:rPr lang="en-US" dirty="0" err="1" smtClean="0">
                <a:solidFill>
                  <a:srgbClr val="005288"/>
                </a:solidFill>
              </a:rPr>
              <a:t>Moducom</a:t>
            </a:r>
            <a:r>
              <a:rPr lang="en-US" dirty="0" smtClean="0">
                <a:solidFill>
                  <a:srgbClr val="005288"/>
                </a:solidFill>
              </a:rPr>
              <a:t> Dispatch Console/RIC-M</a:t>
            </a:r>
            <a:endParaRPr lang="en-US" dirty="0">
              <a:solidFill>
                <a:srgbClr val="00528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753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5288"/>
                </a:solidFill>
              </a:rPr>
              <a:t>APCO 2015 Main Demonstration Table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9421"/>
            <a:ext cx="4417594" cy="555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8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5288"/>
                </a:solidFill>
              </a:rPr>
              <a:t>ATC-3000/</a:t>
            </a:r>
            <a:r>
              <a:rPr lang="en-US" sz="3600" dirty="0" err="1" smtClean="0">
                <a:solidFill>
                  <a:srgbClr val="005288"/>
                </a:solidFill>
              </a:rPr>
              <a:t>Quantar</a:t>
            </a:r>
            <a:r>
              <a:rPr lang="en-US" sz="3600" dirty="0" smtClean="0">
                <a:solidFill>
                  <a:srgbClr val="005288"/>
                </a:solidFill>
              </a:rPr>
              <a:t>™/</a:t>
            </a:r>
            <a:r>
              <a:rPr lang="en-US" sz="3600" dirty="0" err="1" smtClean="0">
                <a:solidFill>
                  <a:srgbClr val="005288"/>
                </a:solidFill>
              </a:rPr>
              <a:t>Codan</a:t>
            </a:r>
            <a:r>
              <a:rPr lang="en-US" sz="3600" dirty="0" smtClean="0">
                <a:solidFill>
                  <a:srgbClr val="005288"/>
                </a:solidFill>
              </a:rPr>
              <a:t> Base Station/</a:t>
            </a:r>
            <a:r>
              <a:rPr lang="en-US" sz="3600" dirty="0" err="1" smtClean="0">
                <a:solidFill>
                  <a:srgbClr val="005288"/>
                </a:solidFill>
              </a:rPr>
              <a:t>Avtec</a:t>
            </a:r>
            <a:r>
              <a:rPr lang="en-US" sz="3600" dirty="0" smtClean="0">
                <a:solidFill>
                  <a:srgbClr val="005288"/>
                </a:solidFill>
              </a:rPr>
              <a:t> Dispatch Console/7-RIC-Ms</a:t>
            </a:r>
            <a:endParaRPr lang="en-US" sz="3600" dirty="0">
              <a:solidFill>
                <a:srgbClr val="00528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106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Close-up of Previous Configuration</a:t>
            </a:r>
            <a:endParaRPr lang="en-US" dirty="0">
              <a:solidFill>
                <a:srgbClr val="00528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418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Internet-Protocol Connected System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83" y="1600200"/>
            <a:ext cx="33990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RIC-M Testing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 Agencies: US Marshals Service, FBI, FPS, CBP, etc.</a:t>
            </a:r>
          </a:p>
          <a:p>
            <a:r>
              <a:rPr lang="en-US" dirty="0" smtClean="0"/>
              <a:t>Department of Interior Radio Laboratory</a:t>
            </a:r>
          </a:p>
          <a:p>
            <a:r>
              <a:rPr lang="en-US" dirty="0" smtClean="0"/>
              <a:t>Dispatch Console Manufacturers</a:t>
            </a:r>
          </a:p>
          <a:p>
            <a:r>
              <a:rPr lang="en-US" dirty="0" smtClean="0"/>
              <a:t>DHS Test Report November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0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RIC-M Availability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Christine Wireless, Inc. currently with access to the DHS TACCOM contract via ACG Systems in Annapolis Maryland.</a:t>
            </a:r>
          </a:p>
          <a:p>
            <a:r>
              <a:rPr lang="en-US" dirty="0" err="1" smtClean="0"/>
              <a:t>Avtec</a:t>
            </a:r>
            <a:r>
              <a:rPr lang="en-US" dirty="0" smtClean="0"/>
              <a:t>, Inc. later this year </a:t>
            </a:r>
            <a:r>
              <a:rPr lang="en-US" smtClean="0"/>
              <a:t>(www.ric-m.com).</a:t>
            </a:r>
            <a:endParaRPr lang="en-US" dirty="0" smtClean="0"/>
          </a:p>
          <a:p>
            <a:r>
              <a:rPr lang="en-US" dirty="0" smtClean="0"/>
              <a:t>Potentially other US and International supply sources in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Web Resources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www.christinewireless.com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https://www.acgsys.com/product/ric-m-radio-ipcommunications-module/</a:t>
            </a:r>
            <a:endParaRPr lang="en-US" dirty="0" smtClean="0"/>
          </a:p>
          <a:p>
            <a:r>
              <a:rPr lang="en-US" dirty="0" smtClean="0">
                <a:hlinkClick r:id="rId4" invalidUrl="http://www.firstresponder.gov/TechnologyDocuments/Conventional Fixed Station Interface Operational Field Assessment.pdf"/>
              </a:rPr>
              <a:t>http://www.firstresponder.gov/TechnologyDocuments/Conventional%20Fixed%20Station%20Interface%20Operational%20Field%20Assessment.pdf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http://www.dhs.gov/science-and-technology/can-you-hear-me-now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RIC-M and the Department of the Interior (DOI)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DOI operates approx. 700 independent conventional LMR networks across all 50 states and the territories</a:t>
            </a:r>
          </a:p>
          <a:p>
            <a:r>
              <a:rPr lang="en-US" dirty="0"/>
              <a:t>Most systems are a multi-vendor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 smtClean="0"/>
              <a:t>We are </a:t>
            </a:r>
            <a:r>
              <a:rPr lang="en-US" dirty="0"/>
              <a:t>heavily dependent of others for system </a:t>
            </a:r>
            <a:r>
              <a:rPr lang="en-US" dirty="0" smtClean="0"/>
              <a:t>transport</a:t>
            </a:r>
            <a:endParaRPr lang="en-US" dirty="0"/>
          </a:p>
          <a:p>
            <a:r>
              <a:rPr lang="en-US" dirty="0"/>
              <a:t>DOI standard for LMR </a:t>
            </a:r>
            <a:r>
              <a:rPr lang="en-US" dirty="0" smtClean="0"/>
              <a:t>systems is P25</a:t>
            </a:r>
          </a:p>
          <a:p>
            <a:r>
              <a:rPr lang="en-US" dirty="0" smtClean="0"/>
              <a:t>Astro equipment exists in 80-90 % of the systems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RIC-M matters to DOI</a:t>
            </a:r>
            <a:endParaRPr lang="en-US" dirty="0"/>
          </a:p>
        </p:txBody>
      </p:sp>
      <p:grpSp>
        <p:nvGrpSpPr>
          <p:cNvPr id="3" name="Shape 199"/>
          <p:cNvGrpSpPr/>
          <p:nvPr/>
        </p:nvGrpSpPr>
        <p:grpSpPr>
          <a:xfrm>
            <a:off x="677437" y="3771900"/>
            <a:ext cx="8170838" cy="923924"/>
            <a:chOff x="973137" y="4464050"/>
            <a:chExt cx="8170838" cy="923924"/>
          </a:xfrm>
        </p:grpSpPr>
        <p:sp>
          <p:nvSpPr>
            <p:cNvPr id="4" name="Shape 200"/>
            <p:cNvSpPr txBox="1"/>
            <p:nvPr/>
          </p:nvSpPr>
          <p:spPr>
            <a:xfrm>
              <a:off x="2682875" y="4892675"/>
              <a:ext cx="6461100" cy="495299"/>
            </a:xfrm>
            <a:prstGeom prst="rect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" name="Shape 201"/>
            <p:cNvSpPr/>
            <p:nvPr/>
          </p:nvSpPr>
          <p:spPr>
            <a:xfrm>
              <a:off x="973137" y="4464050"/>
              <a:ext cx="1679573" cy="922336"/>
            </a:xfrm>
            <a:custGeom>
              <a:avLst/>
              <a:gdLst/>
              <a:ahLst/>
              <a:cxnLst/>
              <a:rect l="0" t="0" r="0" b="0"/>
              <a:pathLst>
                <a:path w="2258" h="704" extrusionOk="0">
                  <a:moveTo>
                    <a:pt x="0" y="0"/>
                  </a:moveTo>
                  <a:lnTo>
                    <a:pt x="0" y="180"/>
                  </a:lnTo>
                  <a:lnTo>
                    <a:pt x="2258" y="704"/>
                  </a:lnTo>
                  <a:lnTo>
                    <a:pt x="2258" y="32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607E">
                    <a:alpha val="0"/>
                  </a:srgbClr>
                </a:gs>
                <a:gs pos="100000">
                  <a:srgbClr val="999999"/>
                </a:gs>
              </a:gsLst>
              <a:lin ang="0" scaled="0"/>
            </a:gra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6" name="Shape 202"/>
          <p:cNvGrpSpPr/>
          <p:nvPr/>
        </p:nvGrpSpPr>
        <p:grpSpPr>
          <a:xfrm>
            <a:off x="677437" y="1654175"/>
            <a:ext cx="8170750" cy="1139825"/>
            <a:chOff x="973137" y="2346325"/>
            <a:chExt cx="8170750" cy="1139825"/>
          </a:xfrm>
        </p:grpSpPr>
        <p:sp>
          <p:nvSpPr>
            <p:cNvPr id="7" name="Shape 203"/>
            <p:cNvSpPr txBox="1"/>
            <p:nvPr/>
          </p:nvSpPr>
          <p:spPr>
            <a:xfrm>
              <a:off x="2681286" y="2349500"/>
              <a:ext cx="6462600" cy="495299"/>
            </a:xfrm>
            <a:prstGeom prst="rect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04"/>
            <p:cNvSpPr/>
            <p:nvPr/>
          </p:nvSpPr>
          <p:spPr>
            <a:xfrm>
              <a:off x="973137" y="2346325"/>
              <a:ext cx="1679573" cy="1139825"/>
            </a:xfrm>
            <a:custGeom>
              <a:avLst/>
              <a:gdLst/>
              <a:ahLst/>
              <a:cxnLst/>
              <a:rect l="0" t="0" r="0" b="0"/>
              <a:pathLst>
                <a:path w="2258" h="869" extrusionOk="0">
                  <a:moveTo>
                    <a:pt x="0" y="690"/>
                  </a:moveTo>
                  <a:lnTo>
                    <a:pt x="0" y="869"/>
                  </a:lnTo>
                  <a:lnTo>
                    <a:pt x="2258" y="378"/>
                  </a:lnTo>
                  <a:lnTo>
                    <a:pt x="2258" y="0"/>
                  </a:lnTo>
                  <a:lnTo>
                    <a:pt x="0" y="690"/>
                  </a:lnTo>
                  <a:close/>
                </a:path>
              </a:pathLst>
            </a:custGeom>
            <a:gradFill>
              <a:gsLst>
                <a:gs pos="0">
                  <a:srgbClr val="44607E">
                    <a:alpha val="0"/>
                  </a:srgbClr>
                </a:gs>
                <a:gs pos="100000">
                  <a:srgbClr val="999999"/>
                </a:gs>
              </a:gsLst>
              <a:lin ang="0" scaled="0"/>
            </a:gra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9" name="Shape 205"/>
          <p:cNvGrpSpPr/>
          <p:nvPr/>
        </p:nvGrpSpPr>
        <p:grpSpPr>
          <a:xfrm>
            <a:off x="677437" y="2166936"/>
            <a:ext cx="8170750" cy="874712"/>
            <a:chOff x="973137" y="2859086"/>
            <a:chExt cx="8170750" cy="874712"/>
          </a:xfrm>
        </p:grpSpPr>
        <p:sp>
          <p:nvSpPr>
            <p:cNvPr id="10" name="Shape 206"/>
            <p:cNvSpPr txBox="1"/>
            <p:nvPr/>
          </p:nvSpPr>
          <p:spPr>
            <a:xfrm>
              <a:off x="2681286" y="2859086"/>
              <a:ext cx="6462600" cy="493799"/>
            </a:xfrm>
            <a:prstGeom prst="rect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" name="Shape 207"/>
            <p:cNvSpPr/>
            <p:nvPr/>
          </p:nvSpPr>
          <p:spPr>
            <a:xfrm>
              <a:off x="973137" y="2860675"/>
              <a:ext cx="1679573" cy="873124"/>
            </a:xfrm>
            <a:custGeom>
              <a:avLst/>
              <a:gdLst/>
              <a:ahLst/>
              <a:cxnLst/>
              <a:rect l="0" t="0" r="0" b="0"/>
              <a:pathLst>
                <a:path w="2258" h="666" extrusionOk="0">
                  <a:moveTo>
                    <a:pt x="0" y="486"/>
                  </a:moveTo>
                  <a:lnTo>
                    <a:pt x="0" y="666"/>
                  </a:lnTo>
                  <a:lnTo>
                    <a:pt x="2258" y="375"/>
                  </a:lnTo>
                  <a:lnTo>
                    <a:pt x="2258" y="0"/>
                  </a:lnTo>
                  <a:lnTo>
                    <a:pt x="0" y="486"/>
                  </a:lnTo>
                  <a:close/>
                </a:path>
              </a:pathLst>
            </a:custGeom>
            <a:gradFill>
              <a:gsLst>
                <a:gs pos="0">
                  <a:srgbClr val="44607E">
                    <a:alpha val="0"/>
                  </a:srgbClr>
                </a:gs>
                <a:gs pos="100000">
                  <a:srgbClr val="999999"/>
                </a:gs>
              </a:gsLst>
              <a:lin ang="0" scaled="0"/>
            </a:gra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2" name="Shape 208"/>
          <p:cNvGrpSpPr/>
          <p:nvPr/>
        </p:nvGrpSpPr>
        <p:grpSpPr>
          <a:xfrm>
            <a:off x="677437" y="2674937"/>
            <a:ext cx="8170750" cy="604837"/>
            <a:chOff x="973137" y="3367087"/>
            <a:chExt cx="8170750" cy="604837"/>
          </a:xfrm>
        </p:grpSpPr>
        <p:sp>
          <p:nvSpPr>
            <p:cNvPr id="13" name="Shape 209"/>
            <p:cNvSpPr txBox="1"/>
            <p:nvPr/>
          </p:nvSpPr>
          <p:spPr>
            <a:xfrm>
              <a:off x="2681286" y="3367087"/>
              <a:ext cx="6462600" cy="493799"/>
            </a:xfrm>
            <a:prstGeom prst="rect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" name="Shape 210"/>
            <p:cNvSpPr/>
            <p:nvPr/>
          </p:nvSpPr>
          <p:spPr>
            <a:xfrm>
              <a:off x="973137" y="3371850"/>
              <a:ext cx="1679573" cy="600075"/>
            </a:xfrm>
            <a:custGeom>
              <a:avLst/>
              <a:gdLst/>
              <a:ahLst/>
              <a:cxnLst/>
              <a:rect l="0" t="0" r="0" b="0"/>
              <a:pathLst>
                <a:path w="2258" h="458" extrusionOk="0">
                  <a:moveTo>
                    <a:pt x="0" y="283"/>
                  </a:moveTo>
                  <a:lnTo>
                    <a:pt x="0" y="458"/>
                  </a:lnTo>
                  <a:lnTo>
                    <a:pt x="2258" y="370"/>
                  </a:lnTo>
                  <a:lnTo>
                    <a:pt x="2258" y="0"/>
                  </a:lnTo>
                  <a:lnTo>
                    <a:pt x="0" y="283"/>
                  </a:lnTo>
                  <a:close/>
                </a:path>
              </a:pathLst>
            </a:custGeom>
            <a:gradFill>
              <a:gsLst>
                <a:gs pos="0">
                  <a:srgbClr val="44607E">
                    <a:alpha val="0"/>
                  </a:srgbClr>
                </a:gs>
                <a:gs pos="100000">
                  <a:srgbClr val="999999"/>
                </a:gs>
              </a:gsLst>
              <a:lin ang="0" scaled="0"/>
            </a:gra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5" name="Shape 211"/>
          <p:cNvGrpSpPr/>
          <p:nvPr/>
        </p:nvGrpSpPr>
        <p:grpSpPr>
          <a:xfrm>
            <a:off x="677437" y="3182937"/>
            <a:ext cx="8170838" cy="496887"/>
            <a:chOff x="973137" y="3875087"/>
            <a:chExt cx="8170838" cy="496887"/>
          </a:xfrm>
        </p:grpSpPr>
        <p:sp>
          <p:nvSpPr>
            <p:cNvPr id="16" name="Shape 212"/>
            <p:cNvSpPr txBox="1"/>
            <p:nvPr/>
          </p:nvSpPr>
          <p:spPr>
            <a:xfrm>
              <a:off x="2682875" y="3875087"/>
              <a:ext cx="6461100" cy="495299"/>
            </a:xfrm>
            <a:prstGeom prst="rect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" name="Shape 213"/>
            <p:cNvSpPr/>
            <p:nvPr/>
          </p:nvSpPr>
          <p:spPr>
            <a:xfrm>
              <a:off x="973137" y="3876675"/>
              <a:ext cx="1679573" cy="495300"/>
            </a:xfrm>
            <a:custGeom>
              <a:avLst/>
              <a:gdLst/>
              <a:ahLst/>
              <a:cxnLst/>
              <a:rect l="0" t="0" r="0" b="0"/>
              <a:pathLst>
                <a:path w="2258" h="378" extrusionOk="0">
                  <a:moveTo>
                    <a:pt x="0" y="80"/>
                  </a:moveTo>
                  <a:lnTo>
                    <a:pt x="0" y="260"/>
                  </a:lnTo>
                  <a:lnTo>
                    <a:pt x="2258" y="378"/>
                  </a:lnTo>
                  <a:lnTo>
                    <a:pt x="2258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0">
                  <a:srgbClr val="44607E">
                    <a:alpha val="0"/>
                  </a:srgbClr>
                </a:gs>
                <a:gs pos="100000">
                  <a:srgbClr val="999999"/>
                </a:gs>
              </a:gsLst>
              <a:lin ang="0" scaled="0"/>
            </a:gra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8" name="Shape 214"/>
          <p:cNvGrpSpPr/>
          <p:nvPr/>
        </p:nvGrpSpPr>
        <p:grpSpPr>
          <a:xfrm>
            <a:off x="677437" y="3530600"/>
            <a:ext cx="8170838" cy="655724"/>
            <a:chOff x="973137" y="4222750"/>
            <a:chExt cx="8170838" cy="655724"/>
          </a:xfrm>
        </p:grpSpPr>
        <p:sp>
          <p:nvSpPr>
            <p:cNvPr id="19" name="Shape 215"/>
            <p:cNvSpPr txBox="1"/>
            <p:nvPr/>
          </p:nvSpPr>
          <p:spPr>
            <a:xfrm>
              <a:off x="2682875" y="4384675"/>
              <a:ext cx="6461100" cy="493799"/>
            </a:xfrm>
            <a:prstGeom prst="rect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216"/>
            <p:cNvSpPr/>
            <p:nvPr/>
          </p:nvSpPr>
          <p:spPr>
            <a:xfrm>
              <a:off x="973137" y="4222750"/>
              <a:ext cx="1679573" cy="654050"/>
            </a:xfrm>
            <a:custGeom>
              <a:avLst/>
              <a:gdLst/>
              <a:ahLst/>
              <a:cxnLst/>
              <a:rect l="0" t="0" r="0" b="0"/>
              <a:pathLst>
                <a:path w="2258" h="499" extrusionOk="0">
                  <a:moveTo>
                    <a:pt x="0" y="0"/>
                  </a:moveTo>
                  <a:lnTo>
                    <a:pt x="0" y="177"/>
                  </a:lnTo>
                  <a:lnTo>
                    <a:pt x="2258" y="499"/>
                  </a:lnTo>
                  <a:lnTo>
                    <a:pt x="2258" y="12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607E">
                    <a:alpha val="0"/>
                  </a:srgbClr>
                </a:gs>
                <a:gs pos="100000">
                  <a:srgbClr val="999999"/>
                </a:gs>
              </a:gsLst>
              <a:lin ang="0" scaled="0"/>
            </a:gra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1" name="Shape 217"/>
          <p:cNvGrpSpPr/>
          <p:nvPr/>
        </p:nvGrpSpPr>
        <p:grpSpPr>
          <a:xfrm>
            <a:off x="677437" y="4010025"/>
            <a:ext cx="8170838" cy="1193799"/>
            <a:chOff x="973137" y="4702175"/>
            <a:chExt cx="8170838" cy="1193799"/>
          </a:xfrm>
        </p:grpSpPr>
        <p:sp>
          <p:nvSpPr>
            <p:cNvPr id="22" name="Shape 218"/>
            <p:cNvSpPr txBox="1"/>
            <p:nvPr/>
          </p:nvSpPr>
          <p:spPr>
            <a:xfrm>
              <a:off x="2682875" y="5400675"/>
              <a:ext cx="6461100" cy="495299"/>
            </a:xfrm>
            <a:prstGeom prst="rect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219"/>
            <p:cNvSpPr/>
            <p:nvPr/>
          </p:nvSpPr>
          <p:spPr>
            <a:xfrm>
              <a:off x="973137" y="4702175"/>
              <a:ext cx="1679573" cy="1190624"/>
            </a:xfrm>
            <a:custGeom>
              <a:avLst/>
              <a:gdLst/>
              <a:ahLst/>
              <a:cxnLst/>
              <a:rect l="0" t="0" r="0" b="0"/>
              <a:pathLst>
                <a:path w="2258" h="908" extrusionOk="0">
                  <a:moveTo>
                    <a:pt x="0" y="0"/>
                  </a:moveTo>
                  <a:lnTo>
                    <a:pt x="0" y="180"/>
                  </a:lnTo>
                  <a:lnTo>
                    <a:pt x="2258" y="908"/>
                  </a:lnTo>
                  <a:lnTo>
                    <a:pt x="2258" y="5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607E">
                    <a:alpha val="0"/>
                  </a:srgbClr>
                </a:gs>
                <a:gs pos="100000">
                  <a:srgbClr val="999999"/>
                </a:gs>
              </a:gsLst>
              <a:lin ang="0" scaled="0"/>
            </a:gradFill>
            <a:ln w="1905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4" name="Shape 220"/>
          <p:cNvGrpSpPr/>
          <p:nvPr/>
        </p:nvGrpSpPr>
        <p:grpSpPr>
          <a:xfrm>
            <a:off x="93237" y="2473325"/>
            <a:ext cx="1874699" cy="1874699"/>
            <a:chOff x="388937" y="3165475"/>
            <a:chExt cx="1874699" cy="1874699"/>
          </a:xfrm>
        </p:grpSpPr>
        <p:sp>
          <p:nvSpPr>
            <p:cNvPr id="25" name="Shape 221"/>
            <p:cNvSpPr/>
            <p:nvPr/>
          </p:nvSpPr>
          <p:spPr>
            <a:xfrm>
              <a:off x="388937" y="3165475"/>
              <a:ext cx="1874699" cy="1874699"/>
            </a:xfrm>
            <a:prstGeom prst="ellipse">
              <a:avLst/>
            </a:prstGeom>
            <a:solidFill>
              <a:srgbClr val="44607E">
                <a:alpha val="69800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" name="Shape 222"/>
            <p:cNvSpPr/>
            <p:nvPr/>
          </p:nvSpPr>
          <p:spPr>
            <a:xfrm>
              <a:off x="485775" y="3267075"/>
              <a:ext cx="1685999" cy="1666799"/>
            </a:xfrm>
            <a:prstGeom prst="ellipse">
              <a:avLst/>
            </a:prstGeom>
            <a:solidFill>
              <a:srgbClr val="009ECF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7" name="Shape 223"/>
          <p:cNvSpPr txBox="1"/>
          <p:nvPr/>
        </p:nvSpPr>
        <p:spPr>
          <a:xfrm>
            <a:off x="439312" y="3106737"/>
            <a:ext cx="11825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RIC-M</a:t>
            </a:r>
            <a:endParaRPr lang="en" sz="2400" b="1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24"/>
          <p:cNvSpPr txBox="1"/>
          <p:nvPr/>
        </p:nvSpPr>
        <p:spPr>
          <a:xfrm>
            <a:off x="2818975" y="1758950"/>
            <a:ext cx="59598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Migration of Microwave Networks</a:t>
            </a:r>
            <a:r>
              <a:rPr lang="en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to IP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25"/>
          <p:cNvSpPr txBox="1"/>
          <p:nvPr/>
        </p:nvSpPr>
        <p:spPr>
          <a:xfrm>
            <a:off x="2818975" y="2252661"/>
            <a:ext cx="59598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Cost, Availability and Reliability</a:t>
            </a:r>
            <a:r>
              <a:rPr lang="en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Legacy Curcuits 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226"/>
          <p:cNvSpPr txBox="1"/>
          <p:nvPr/>
        </p:nvSpPr>
        <p:spPr>
          <a:xfrm>
            <a:off x="2818975" y="2755900"/>
            <a:ext cx="59598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Capitalize on Existing IP Networks</a:t>
            </a:r>
            <a:endParaRPr lang="en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" name="Shape 227"/>
          <p:cNvSpPr txBox="1"/>
          <p:nvPr/>
        </p:nvSpPr>
        <p:spPr>
          <a:xfrm>
            <a:off x="2818975" y="3265487"/>
            <a:ext cx="59598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DOI Build out of Radio IP LANs and WAN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228"/>
          <p:cNvSpPr txBox="1"/>
          <p:nvPr/>
        </p:nvSpPr>
        <p:spPr>
          <a:xfrm>
            <a:off x="2818975" y="3776662"/>
            <a:ext cx="59598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Interconnection to other P25</a:t>
            </a:r>
            <a:r>
              <a:rPr lang="en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Standards Based Systems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229"/>
          <p:cNvSpPr txBox="1"/>
          <p:nvPr/>
        </p:nvSpPr>
        <p:spPr>
          <a:xfrm>
            <a:off x="2818975" y="4278312"/>
            <a:ext cx="59598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en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Operations in</a:t>
            </a:r>
            <a:r>
              <a:rPr lang="en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" sz="18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Multi-Vendor</a:t>
            </a:r>
            <a:r>
              <a:rPr lang="en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Environment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230"/>
          <p:cNvSpPr txBox="1"/>
          <p:nvPr/>
        </p:nvSpPr>
        <p:spPr>
          <a:xfrm>
            <a:off x="2818975" y="4781550"/>
            <a:ext cx="59598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Extend the Life of Legacy Astro Infrastructure</a:t>
            </a:r>
            <a:r>
              <a:rPr lang="en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5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Experiences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DOI has been involved in the development of RIC-M from the beginning</a:t>
            </a:r>
          </a:p>
          <a:p>
            <a:r>
              <a:rPr lang="en-US" dirty="0" smtClean="0"/>
              <a:t>We continue to test and support the development of enhancements</a:t>
            </a:r>
            <a:endParaRPr lang="en-US" dirty="0"/>
          </a:p>
          <a:p>
            <a:r>
              <a:rPr lang="en-US" dirty="0" smtClean="0"/>
              <a:t>Lab Testing</a:t>
            </a:r>
          </a:p>
          <a:p>
            <a:r>
              <a:rPr lang="en-US" dirty="0" smtClean="0"/>
              <a:t>Field Testing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HS_FPS_PPT_backgrounds_07Ti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350838" y="1341438"/>
            <a:ext cx="62769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Joanna MT" charset="0"/>
                <a:ea typeface="Joanna MT" charset="0"/>
                <a:cs typeface="Joanna MT" charset="0"/>
              </a:rPr>
              <a:t>Federal Protective Service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50838" y="1936750"/>
            <a:ext cx="5724525" cy="50641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0000"/>
              </a:lnSpc>
              <a:spcBef>
                <a:spcPts val="1632"/>
              </a:spcBef>
              <a:spcAft>
                <a:spcPts val="0"/>
              </a:spcAft>
              <a:defRPr/>
            </a:pPr>
            <a:r>
              <a:rPr lang="en-US" sz="1435" dirty="0" smtClean="0">
                <a:solidFill>
                  <a:schemeClr val="tx1"/>
                </a:solidFill>
                <a:latin typeface="Arial"/>
                <a:cs typeface="Arial"/>
              </a:rPr>
              <a:t>Protecting People and Federal Facilities Across the Country</a:t>
            </a:r>
            <a:endParaRPr lang="en-US" sz="143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3317" name="Picture 5" descr="DHS Logo_gra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2413"/>
            <a:ext cx="2217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684213" y="520065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RIC-M</a:t>
            </a:r>
          </a:p>
        </p:txBody>
      </p:sp>
      <p:sp>
        <p:nvSpPr>
          <p:cNvPr id="1331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C6989D-D8DF-4C4F-8BBB-ED2075BBA8B5}" type="slidenum">
              <a:rPr lang="en-US" altLang="en-US" sz="1000">
                <a:solidFill>
                  <a:schemeClr val="bg1"/>
                </a:solidFill>
                <a:latin typeface="ITC Franklin Gothic BookCd" charset="0"/>
                <a:ea typeface="ITC Franklin Gothic BookCd" charset="0"/>
                <a:cs typeface="ITC Franklin Gothic BookCd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solidFill>
                <a:schemeClr val="bg1"/>
              </a:solidFill>
              <a:latin typeface="ITC Franklin Gothic BookCd" charset="0"/>
              <a:ea typeface="ITC Franklin Gothic BookCd" charset="0"/>
              <a:cs typeface="ITC Franklin Gothic BookC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13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611867-F80C-B849-9EBD-B97B7A6C8915}" type="slidenum">
              <a:rPr lang="en-US" altLang="en-US" sz="1000">
                <a:solidFill>
                  <a:schemeClr val="bg1"/>
                </a:solidFill>
                <a:latin typeface="ITC Franklin Gothic BookCd" charset="0"/>
                <a:ea typeface="ITC Franklin Gothic BookCd" charset="0"/>
                <a:cs typeface="ITC Franklin Gothic BookCd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solidFill>
                <a:schemeClr val="bg1"/>
              </a:solidFill>
              <a:latin typeface="ITC Franklin Gothic BookCd" charset="0"/>
              <a:ea typeface="ITC Franklin Gothic BookCd" charset="0"/>
              <a:cs typeface="ITC Franklin Gothic BookC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47775"/>
            <a:ext cx="8915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CARTER BLUMEYER – REGION 4 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28600" y="1952625"/>
            <a:ext cx="7924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Regional Tech for Federal Protection Service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HQ, Region 11 and Region 4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18Years as Firefighter/EMT-Boone County Fire District, Columbia MO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Dept.'s Communication Tech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US Forest Service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Communication Tech(COMT)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Communication Unit Leader(COML)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FEMA Urban Search and Rescue Communication Specialist (COMS,COML)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Deployments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Hurricane BOB, Katrina, Charlie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NYC 9/11-9/21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Telecommunication Specialist for FEMA MERS</a:t>
            </a:r>
            <a:r>
              <a:rPr lang="en-US" altLang="en-US">
                <a:latin typeface="Calibri" charset="0"/>
              </a:rPr>
              <a:t>(Mobile Emergency Response Support)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LMR P25 IP system integration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Mission LMR Support for DHS/FEMA/HHS at operations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Telecommunication Specialist for CBP/US Border Patrol project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Deployment of Digital Upgrade for Rio Grande Valley Sector (RGV)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31975"/>
            <a:ext cx="13477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AE8625-E096-1D44-B8EB-E5D7609ACA45}" type="slidenum">
              <a:rPr lang="en-US" altLang="en-US">
                <a:solidFill>
                  <a:schemeClr val="bg1"/>
                </a:solidFill>
                <a:latin typeface="ITC Franklin Gothic BookCd" charset="0"/>
                <a:ea typeface="ITC Franklin Gothic BookCd" charset="0"/>
                <a:cs typeface="ITC Franklin Gothic BookCd" charset="0"/>
              </a:rPr>
              <a:pPr eaLnBrk="1" hangingPunct="1"/>
              <a:t>29</a:t>
            </a:fld>
            <a:endParaRPr lang="en-US" altLang="en-US">
              <a:solidFill>
                <a:schemeClr val="bg1"/>
              </a:solidFill>
              <a:latin typeface="ITC Franklin Gothic BookCd" charset="0"/>
              <a:ea typeface="ITC Franklin Gothic BookCd" charset="0"/>
              <a:cs typeface="ITC Franklin Gothic BookC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22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n-ea"/>
                <a:cs typeface="Arial" pitchFamily="34" charset="0"/>
              </a:rPr>
              <a:t>Federal Protective Service Nationwide LMR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79248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ea typeface="+mn-ea"/>
                <a:cs typeface="Arial" pitchFamily="34" charset="0"/>
              </a:rPr>
              <a:t>Responsible For Law Enforcement All Government Buildings From GSA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ea typeface="+mn-ea"/>
                <a:cs typeface="Arial" pitchFamily="34" charset="0"/>
              </a:rPr>
              <a:t>200+ LMR sites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ea typeface="+mn-ea"/>
                <a:cs typeface="Arial" pitchFamily="34" charset="0"/>
              </a:rPr>
              <a:t>4 Radio Dispatch Centers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ea typeface="+mn-ea"/>
                <a:cs typeface="Arial" pitchFamily="34" charset="0"/>
              </a:rPr>
              <a:t>Approx. 1600 Law Enforcement Officers and 6500 Private Security Officers</a:t>
            </a:r>
          </a:p>
          <a:p>
            <a:pPr lvl="1">
              <a:defRPr/>
            </a:pPr>
            <a:endParaRPr lang="en-US" sz="2000" dirty="0">
              <a:latin typeface="Calibri" pitchFamily="34" charset="0"/>
              <a:ea typeface="+mn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ea typeface="+mn-ea"/>
                <a:cs typeface="Arial" pitchFamily="34" charset="0"/>
              </a:rPr>
              <a:t>FPS is in need of Transition to an IP MPLS Network From leased line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ea typeface="+mn-ea"/>
                <a:cs typeface="Arial" pitchFamily="34" charset="0"/>
              </a:rPr>
              <a:t>Needs to be without  interfering with daily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ea typeface="+mn-ea"/>
                <a:cs typeface="Arial" pitchFamily="34" charset="0"/>
              </a:rPr>
              <a:t>Dispatch and LMR Equipment needs to be standards based</a:t>
            </a:r>
          </a:p>
        </p:txBody>
      </p:sp>
    </p:spTree>
    <p:extLst>
      <p:ext uri="{BB962C8B-B14F-4D97-AF65-F5344CB8AC3E}">
        <p14:creationId xmlns:p14="http://schemas.microsoft.com/office/powerpoint/2010/main" val="19927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Benefits of IP Based Systems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Interoperability (frequency bands, manufacturers, technologies)</a:t>
            </a:r>
          </a:p>
          <a:p>
            <a:r>
              <a:rPr lang="en-US" dirty="0" smtClean="0"/>
              <a:t>Scalability-Very small through very large systems</a:t>
            </a:r>
          </a:p>
          <a:p>
            <a:r>
              <a:rPr lang="en-US" dirty="0" smtClean="0"/>
              <a:t>Flexibility/Rapid re-configurability (Incident response)</a:t>
            </a:r>
          </a:p>
          <a:p>
            <a:r>
              <a:rPr lang="en-US" dirty="0" smtClean="0"/>
              <a:t>Cover a wide geographic region</a:t>
            </a:r>
          </a:p>
          <a:p>
            <a:r>
              <a:rPr lang="en-US" dirty="0" smtClean="0"/>
              <a:t>Economy (low cost IP circuits)</a:t>
            </a:r>
          </a:p>
          <a:p>
            <a:r>
              <a:rPr lang="en-US" dirty="0" smtClean="0"/>
              <a:t>Enhanced security</a:t>
            </a:r>
          </a:p>
          <a:p>
            <a:r>
              <a:rPr lang="en-US" dirty="0" smtClean="0"/>
              <a:t>Enhanced reliability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3E063C-8D2B-A64F-B98B-84A4CCFE8F18}" type="slidenum">
              <a:rPr lang="en-US" altLang="en-US" sz="1000">
                <a:solidFill>
                  <a:schemeClr val="bg1"/>
                </a:solidFill>
                <a:latin typeface="ITC Franklin Gothic BookCd" charset="0"/>
                <a:ea typeface="ITC Franklin Gothic BookCd" charset="0"/>
                <a:cs typeface="ITC Franklin Gothic BookCd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>
              <a:solidFill>
                <a:schemeClr val="bg1"/>
              </a:solidFill>
              <a:latin typeface="ITC Franklin Gothic BookCd" charset="0"/>
              <a:ea typeface="ITC Franklin Gothic BookCd" charset="0"/>
              <a:cs typeface="ITC Franklin Gothic BookC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47774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How RIC-M Is Helping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FPS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09600" y="2057400"/>
            <a:ext cx="8153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Provides us with connectivity to current Stand-alone repeaters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Using AES VPN tunnels to and from FPS NODE Sites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Orlando Florida to Miami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Jacksonville Florida to Miami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Plans to modernization of FPS Current Dispatch Centers to New IP Based Consoles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RIC-M will allow the integrator make the transition smooth and seamless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Placing RIC-M’s at FPS NODE Sites on an empty v.24 Port allows this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800">
                <a:latin typeface="Calibri" charset="0"/>
              </a:rPr>
              <a:t>The RIC-M will allow FPS to compete bid for IP standard dispatch consoles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>
                <a:latin typeface="Calibri" charset="0"/>
              </a:rPr>
              <a:t>Saving the project funds and allowing FPS to not settle</a:t>
            </a:r>
          </a:p>
        </p:txBody>
      </p:sp>
    </p:spTree>
    <p:extLst>
      <p:ext uri="{BB962C8B-B14F-4D97-AF65-F5344CB8AC3E}">
        <p14:creationId xmlns:p14="http://schemas.microsoft.com/office/powerpoint/2010/main" val="18679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868A58-20BB-FC4D-801F-4A0307219E24}" type="slidenum">
              <a:rPr lang="en-US" altLang="en-US" sz="1000">
                <a:solidFill>
                  <a:schemeClr val="bg1"/>
                </a:solidFill>
                <a:latin typeface="ITC Franklin Gothic BookCd" charset="0"/>
                <a:ea typeface="ITC Franklin Gothic BookCd" charset="0"/>
                <a:cs typeface="ITC Franklin Gothic BookCd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>
              <a:solidFill>
                <a:schemeClr val="bg1"/>
              </a:solidFill>
              <a:latin typeface="ITC Franklin Gothic BookCd" charset="0"/>
              <a:ea typeface="ITC Franklin Gothic BookCd" charset="0"/>
              <a:cs typeface="ITC Franklin Gothic BookCd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57450"/>
            <a:ext cx="59261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52400" y="15240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charset="0"/>
              </a:rPr>
              <a:t>Miami NODE Connection</a:t>
            </a:r>
          </a:p>
        </p:txBody>
      </p:sp>
    </p:spTree>
    <p:extLst>
      <p:ext uri="{BB962C8B-B14F-4D97-AF65-F5344CB8AC3E}">
        <p14:creationId xmlns:p14="http://schemas.microsoft.com/office/powerpoint/2010/main" val="3803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11F9F5-5689-8A49-A972-11E87632B6E0}" type="slidenum">
              <a:rPr lang="en-US" altLang="en-US" sz="1000">
                <a:solidFill>
                  <a:schemeClr val="bg1"/>
                </a:solidFill>
                <a:latin typeface="ITC Franklin Gothic BookCd" charset="0"/>
                <a:ea typeface="ITC Franklin Gothic BookCd" charset="0"/>
                <a:cs typeface="ITC Franklin Gothic BookCd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>
              <a:solidFill>
                <a:schemeClr val="bg1"/>
              </a:solidFill>
              <a:latin typeface="ITC Franklin Gothic BookCd" charset="0"/>
              <a:ea typeface="ITC Franklin Gothic BookCd" charset="0"/>
              <a:cs typeface="ITC Franklin Gothic BookCd" charset="0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66825"/>
            <a:ext cx="67818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43A071-F85F-6B42-879C-1987983A45F1}" type="slidenum">
              <a:rPr lang="en-US" altLang="en-US" sz="1000">
                <a:solidFill>
                  <a:schemeClr val="bg1"/>
                </a:solidFill>
                <a:latin typeface="ITC Franklin Gothic BookCd" charset="0"/>
                <a:ea typeface="ITC Franklin Gothic BookCd" charset="0"/>
                <a:cs typeface="ITC Franklin Gothic BookCd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>
              <a:solidFill>
                <a:schemeClr val="bg1"/>
              </a:solidFill>
              <a:latin typeface="ITC Franklin Gothic BookCd" charset="0"/>
              <a:ea typeface="ITC Franklin Gothic BookCd" charset="0"/>
              <a:cs typeface="ITC Franklin Gothic BookCd" charset="0"/>
            </a:endParaRP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24000"/>
            <a:ext cx="8105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0AB2D0-C2F5-0A40-A77C-CD49699A9EE7}" type="slidenum">
              <a:rPr lang="en-US" altLang="en-US" sz="1000">
                <a:solidFill>
                  <a:schemeClr val="bg1"/>
                </a:solidFill>
                <a:latin typeface="ITC Franklin Gothic BookCd" charset="0"/>
                <a:ea typeface="ITC Franklin Gothic BookCd" charset="0"/>
                <a:cs typeface="ITC Franklin Gothic BookCd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>
              <a:solidFill>
                <a:schemeClr val="bg1"/>
              </a:solidFill>
              <a:latin typeface="ITC Franklin Gothic BookCd" charset="0"/>
              <a:ea typeface="ITC Franklin Gothic BookCd" charset="0"/>
              <a:cs typeface="ITC Franklin Gothic BookCd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9363"/>
            <a:ext cx="74676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791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Difficulties in Migrating to an IP-Based System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33800"/>
          </a:xfrm>
        </p:spPr>
        <p:txBody>
          <a:bodyPr>
            <a:normAutofit fontScale="92500"/>
          </a:bodyPr>
          <a:lstStyle/>
          <a:p>
            <a:r>
              <a:rPr lang="en-US" dirty="0"/>
              <a:t>Most currently installed legacy equipment is not IP-capable or upgradable to IP</a:t>
            </a:r>
            <a:r>
              <a:rPr lang="en-US" i="1" dirty="0"/>
              <a:t>-total replacement required</a:t>
            </a:r>
          </a:p>
          <a:p>
            <a:r>
              <a:rPr lang="en-US" dirty="0" smtClean="0"/>
              <a:t>Most current IP-Based solutions are manufacturer proprietary</a:t>
            </a:r>
            <a:r>
              <a:rPr lang="en-US" i="1" dirty="0" smtClean="0"/>
              <a:t>-once you pick the solution you can only buy from that manufacturer</a:t>
            </a:r>
          </a:p>
          <a:p>
            <a:r>
              <a:rPr lang="en-US" dirty="0" smtClean="0"/>
              <a:t>Most current IP-Based solutions are expensive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334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Solution: Radio Internet-Protocol Communications Module (RIC-M)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 RIC-M Facilitates Migration to an IP-Based System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500" dirty="0" smtClean="0"/>
              <a:t>RIC-M provides an IP gateway for currently installed legacy Motorola Astro™ Conventional and analog equipment</a:t>
            </a:r>
            <a:r>
              <a:rPr lang="en-US" sz="3500" i="1" dirty="0" smtClean="0"/>
              <a:t>-reuse current equipment, not replace it</a:t>
            </a:r>
          </a:p>
          <a:p>
            <a:r>
              <a:rPr lang="en-US" sz="3500" dirty="0" smtClean="0"/>
              <a:t>RIC-M uses TIA-standard IP and interoperates with equipment from multiple Dispatch Console and Base Station manufacturers</a:t>
            </a:r>
            <a:r>
              <a:rPr lang="en-US" sz="3500" i="1" dirty="0" smtClean="0"/>
              <a:t>-freedom on vendor selection for future equipment</a:t>
            </a:r>
          </a:p>
          <a:p>
            <a:r>
              <a:rPr lang="en-US" sz="3500" dirty="0" smtClean="0"/>
              <a:t>RIC-M supports phased migration to IP while maintaining interoperability with installed legacy systems</a:t>
            </a:r>
          </a:p>
          <a:p>
            <a:r>
              <a:rPr lang="en-US" sz="3500" dirty="0" smtClean="0"/>
              <a:t>Installed legacy equipment has several more years of useful life-</a:t>
            </a:r>
            <a:r>
              <a:rPr lang="en-US" sz="3500" i="1" dirty="0" smtClean="0"/>
              <a:t>defer equipment replacement while enjoying the benefits of IP based communications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	</a:t>
            </a:r>
            <a:r>
              <a:rPr lang="en-US" sz="4000" i="1" dirty="0" smtClean="0">
                <a:solidFill>
                  <a:srgbClr val="FF0000"/>
                </a:solidFill>
              </a:rPr>
              <a:t>RIC-M puts the radio system owner back in control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0000"/>
                </a:solidFill>
              </a:rPr>
              <a:t>	</a:t>
            </a:r>
            <a:r>
              <a:rPr lang="en-US" sz="4000" i="1" dirty="0" smtClean="0">
                <a:solidFill>
                  <a:srgbClr val="FF0000"/>
                </a:solidFill>
              </a:rPr>
              <a:t>	of the migration process</a:t>
            </a:r>
          </a:p>
        </p:txBody>
      </p:sp>
    </p:spTree>
    <p:extLst>
      <p:ext uri="{BB962C8B-B14F-4D97-AF65-F5344CB8AC3E}">
        <p14:creationId xmlns:p14="http://schemas.microsoft.com/office/powerpoint/2010/main" val="40133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RIC-M Overview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RIC-M is an external after-market protocol converter:  Converts Motorola Conventional ASTRO™ V.24 serial communications into Project 25 standard Internet-Protocol.</a:t>
            </a:r>
          </a:p>
          <a:p>
            <a:r>
              <a:rPr lang="en-US" sz="2800" dirty="0" smtClean="0"/>
              <a:t>RIC-M interoperates with multi-vendor Project 25-capable Dispatch Consoles.</a:t>
            </a:r>
          </a:p>
          <a:p>
            <a:r>
              <a:rPr lang="en-US" sz="2800" dirty="0" smtClean="0"/>
              <a:t>RIC-M can also connect with another RIC-M over IP without a Dispatch Console (autonomous mode).</a:t>
            </a:r>
          </a:p>
          <a:p>
            <a:r>
              <a:rPr lang="en-US" sz="2800" dirty="0" smtClean="0"/>
              <a:t>RIC-M handles analog, digital voice (encrypted and unencrypted), Packet Data, TSBKs as well as remote control commands.</a:t>
            </a:r>
          </a:p>
          <a:p>
            <a:r>
              <a:rPr lang="en-US" sz="2800" dirty="0" smtClean="0"/>
              <a:t>RIC-M is configured via a web browser over IP and firmware can be updated remotely over 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RIC-M History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Concept  addresses a requirement identified by the Department of Interior Radio Laboratory in Denver Colorado in early 2011.</a:t>
            </a:r>
          </a:p>
          <a:p>
            <a:r>
              <a:rPr lang="en-US" sz="2000" dirty="0" smtClean="0"/>
              <a:t>Department of Homeland Security Science and Technology Directorate funded development effort in November 2011.</a:t>
            </a:r>
          </a:p>
          <a:p>
            <a:r>
              <a:rPr lang="en-US" sz="2000" dirty="0" smtClean="0"/>
              <a:t>First demonstration of concept at DOI Radio Lab in August 2012.</a:t>
            </a:r>
          </a:p>
          <a:p>
            <a:r>
              <a:rPr lang="en-US" sz="2000" dirty="0" smtClean="0"/>
              <a:t>DHS Operational Field Assessment test at DOI Radio Lab in November 2013.</a:t>
            </a:r>
          </a:p>
          <a:p>
            <a:r>
              <a:rPr lang="en-US" sz="2000" dirty="0" smtClean="0"/>
              <a:t>Final Delivery of design (Tier 1 IPR) to DHS in December 2013-Intellectual Property Rights (IPR) owned by DHS.</a:t>
            </a:r>
          </a:p>
          <a:p>
            <a:r>
              <a:rPr lang="en-US" sz="2000" dirty="0" smtClean="0"/>
              <a:t>March 2015 Christine Wireless, Inc. receives license agreement under a CRADA for manufacture and sale of RIC-M from DHS.</a:t>
            </a:r>
          </a:p>
          <a:p>
            <a:r>
              <a:rPr lang="en-US" sz="2000" dirty="0" smtClean="0"/>
              <a:t>DHS RIC-M demonstration at IWCE in March 2015.</a:t>
            </a:r>
          </a:p>
          <a:p>
            <a:r>
              <a:rPr lang="en-US" sz="2000" dirty="0" smtClean="0"/>
              <a:t>July 2015 </a:t>
            </a:r>
            <a:r>
              <a:rPr lang="en-US" sz="2000" dirty="0" err="1" smtClean="0"/>
              <a:t>Avtec</a:t>
            </a:r>
            <a:r>
              <a:rPr lang="en-US" sz="2000" dirty="0" smtClean="0"/>
              <a:t>, Inc. receives license </a:t>
            </a:r>
            <a:r>
              <a:rPr lang="en-US" sz="2000" dirty="0"/>
              <a:t>agreement under a CRADA for manufacture and sale of RIC-M from </a:t>
            </a:r>
            <a:r>
              <a:rPr lang="en-US" sz="2000" dirty="0" smtClean="0"/>
              <a:t>DHS.</a:t>
            </a:r>
          </a:p>
          <a:p>
            <a:r>
              <a:rPr lang="en-US" sz="2000" dirty="0" smtClean="0"/>
              <a:t>DHS RIC-M demonstration at APCO in August 2015.</a:t>
            </a:r>
          </a:p>
        </p:txBody>
      </p:sp>
    </p:spTree>
    <p:extLst>
      <p:ext uri="{BB962C8B-B14F-4D97-AF65-F5344CB8AC3E}">
        <p14:creationId xmlns:p14="http://schemas.microsoft.com/office/powerpoint/2010/main" val="27027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5288"/>
                </a:solidFill>
              </a:rPr>
              <a:t>RIC-M Applications</a:t>
            </a:r>
            <a:endParaRPr lang="en-US" dirty="0">
              <a:solidFill>
                <a:srgbClr val="0052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i="1" dirty="0" smtClean="0">
              <a:effectLst/>
            </a:endParaRPr>
          </a:p>
          <a:p>
            <a:r>
              <a:rPr lang="en-US" dirty="0" smtClean="0">
                <a:effectLst/>
              </a:rPr>
              <a:t>Elimination of expensive and hard to get copper telephone circuits to interconnect Conventional Motorola ASTRO™ system elements.</a:t>
            </a:r>
          </a:p>
          <a:p>
            <a:r>
              <a:rPr lang="en-US" dirty="0" smtClean="0">
                <a:effectLst/>
              </a:rPr>
              <a:t>Allow addition of non-Motorola base stations (e.g. </a:t>
            </a:r>
            <a:r>
              <a:rPr lang="en-US" dirty="0" err="1" smtClean="0">
                <a:effectLst/>
              </a:rPr>
              <a:t>Codan</a:t>
            </a:r>
            <a:r>
              <a:rPr lang="en-US" dirty="0" smtClean="0">
                <a:effectLst/>
              </a:rPr>
              <a:t>, ICOM) and other equipment into a Conventional Motorola ASTRO™ system.</a:t>
            </a:r>
          </a:p>
          <a:p>
            <a:r>
              <a:rPr lang="en-US" dirty="0" smtClean="0">
                <a:effectLst/>
              </a:rPr>
              <a:t>Use non-Motorola Dispatch Consoles with a Conventional Motorola ASTRO™ system.  </a:t>
            </a:r>
            <a:r>
              <a:rPr lang="en-US" dirty="0" smtClean="0"/>
              <a:t>Dispatch consoles from </a:t>
            </a:r>
            <a:r>
              <a:rPr lang="en-US" dirty="0" err="1" smtClean="0"/>
              <a:t>Avtec</a:t>
            </a:r>
            <a:r>
              <a:rPr lang="en-US" dirty="0" smtClean="0"/>
              <a:t>, Catalyst, Telex-Bosch, </a:t>
            </a:r>
            <a:r>
              <a:rPr lang="en-US" dirty="0" err="1" smtClean="0"/>
              <a:t>Moducom</a:t>
            </a:r>
            <a:r>
              <a:rPr lang="en-US" dirty="0" smtClean="0"/>
              <a:t> and </a:t>
            </a:r>
            <a:r>
              <a:rPr lang="en-US" dirty="0" err="1" smtClean="0"/>
              <a:t>Zetron</a:t>
            </a:r>
            <a:endParaRPr lang="en-US" dirty="0" smtClean="0"/>
          </a:p>
          <a:p>
            <a:r>
              <a:rPr lang="en-US" dirty="0"/>
              <a:t>Re-location of elements of a Conventional Motorola ASTRO™ system to diverse locations using IP </a:t>
            </a:r>
            <a:r>
              <a:rPr lang="en-US" dirty="0" smtClean="0"/>
              <a:t>connections.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Applicable Products: </a:t>
            </a:r>
            <a:r>
              <a:rPr lang="en-US" dirty="0" err="1" smtClean="0">
                <a:effectLst/>
              </a:rPr>
              <a:t>Quantar</a:t>
            </a:r>
            <a:r>
              <a:rPr lang="en-US" dirty="0" smtClean="0">
                <a:effectLst/>
              </a:rPr>
              <a:t>™, GTR-8000™, PDR-3500™, ASTRO-TAC 3000™, DIU-3000™and TXM 2000™.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Replace Copper Connections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26" y="1066800"/>
            <a:ext cx="6722273" cy="54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1152</Words>
  <Application>Microsoft Macintosh PowerPoint</Application>
  <PresentationFormat>On-screen Show (4:3)</PresentationFormat>
  <Paragraphs>152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Wingdings</vt:lpstr>
      <vt:lpstr>Arial</vt:lpstr>
      <vt:lpstr>Calibri</vt:lpstr>
      <vt:lpstr>ITC Franklin Gothic BookCd</vt:lpstr>
      <vt:lpstr>Joanna MT</vt:lpstr>
      <vt:lpstr>Times New Roman</vt:lpstr>
      <vt:lpstr>Office Theme</vt:lpstr>
      <vt:lpstr>The Benefits of Migrating to an Internet-Protocol Based System</vt:lpstr>
      <vt:lpstr>Internet-Protocol Connected System</vt:lpstr>
      <vt:lpstr>Benefits of IP Based Systems</vt:lpstr>
      <vt:lpstr>Difficulties in Migrating to an IP-Based System</vt:lpstr>
      <vt:lpstr>How  RIC-M Facilitates Migration to an IP-Based System</vt:lpstr>
      <vt:lpstr>RIC-M Overview</vt:lpstr>
      <vt:lpstr>RIC-M History</vt:lpstr>
      <vt:lpstr>RIC-M Applications</vt:lpstr>
      <vt:lpstr>Replace Copper Connections</vt:lpstr>
      <vt:lpstr>RIC-M Capabilities</vt:lpstr>
      <vt:lpstr>Project 25 TIA Standards</vt:lpstr>
      <vt:lpstr>RIC-M Network Application</vt:lpstr>
      <vt:lpstr>PDR-3500™/Codan Base Station/Zetron Console with RIC-M</vt:lpstr>
      <vt:lpstr>Quantar™/Codan Base Station/Telex-Bosch Dispatch Console/RIC-M</vt:lpstr>
      <vt:lpstr>PDR-3500™/ICOM Base Station/Catalyst Dispatch Console/RIC-M</vt:lpstr>
      <vt:lpstr>Quantar™/ICOM Base Station/Moducom Dispatch Console/RIC-M</vt:lpstr>
      <vt:lpstr>APCO 2015 Main Demonstration Table</vt:lpstr>
      <vt:lpstr>ATC-3000/Quantar™/Codan Base Station/Avtec Dispatch Console/7-RIC-Ms</vt:lpstr>
      <vt:lpstr>Close-up of Previous Configuration</vt:lpstr>
      <vt:lpstr>RIC-M Testing</vt:lpstr>
      <vt:lpstr>RIC-M Availability</vt:lpstr>
      <vt:lpstr>Web Resources</vt:lpstr>
      <vt:lpstr>The RIC-M and the Department of the Interior (DOI)</vt:lpstr>
      <vt:lpstr>Overview</vt:lpstr>
      <vt:lpstr>Why the RIC-M matters to DOI</vt:lpstr>
      <vt:lpstr>Experiences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Internet-Protocol Communications Module (RIC-M)</dc:title>
  <dc:creator>Richard Brockway</dc:creator>
  <cp:lastModifiedBy>Steve Burlison</cp:lastModifiedBy>
  <cp:revision>74</cp:revision>
  <dcterms:created xsi:type="dcterms:W3CDTF">2015-09-22T12:26:17Z</dcterms:created>
  <dcterms:modified xsi:type="dcterms:W3CDTF">2015-12-03T17:39:08Z</dcterms:modified>
</cp:coreProperties>
</file>